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4" r:id="rId6"/>
    <p:sldId id="259" r:id="rId7"/>
    <p:sldId id="265" r:id="rId8"/>
    <p:sldId id="263" r:id="rId9"/>
    <p:sldId id="266" r:id="rId10"/>
    <p:sldId id="268" r:id="rId11"/>
    <p:sldId id="267" r:id="rId12"/>
    <p:sldId id="269" r:id="rId13"/>
    <p:sldId id="270" r:id="rId14"/>
    <p:sldId id="272" r:id="rId15"/>
    <p:sldId id="271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6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2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1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7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6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9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5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3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2FF9-30EE-3A41-B46B-028B5E1ED9E0}" type="datetimeFigureOut">
              <a:rPr lang="en-US" smtClean="0"/>
              <a:t>14/12/21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C4E84-B7D7-AE48-A258-413671114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ilfordbateman@yahoo.com" TargetMode="External"/><Relationship Id="rId4" Type="http://schemas.openxmlformats.org/officeDocument/2006/relationships/hyperlink" Target="mailto:fernando_tx@yahoo.com.b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esearchgate.net/profile/Milford-Batema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875"/>
            <a:ext cx="7772400" cy="3076575"/>
          </a:xfrm>
        </p:spPr>
        <p:txBody>
          <a:bodyPr>
            <a:normAutofit fontScale="90000"/>
          </a:bodyPr>
          <a:lstStyle/>
          <a:p>
            <a:r>
              <a:rPr lang="en-GB" sz="2000" i="1" dirty="0"/>
              <a:t> 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46750"/>
            <a:ext cx="9144000" cy="111125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Presentation at the ‘Debates for a New Economy: Italy-Brazil Workshop’, December 15-17, 2021. </a:t>
            </a:r>
            <a:endParaRPr lang="en-US" sz="1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155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 smtClean="0"/>
          </a:p>
          <a:p>
            <a:pPr algn="ctr"/>
            <a:r>
              <a:rPr lang="en-GB" sz="2400" b="1" dirty="0" smtClean="0"/>
              <a:t>THE </a:t>
            </a:r>
            <a:r>
              <a:rPr lang="en-GB" sz="2400" b="1" dirty="0" smtClean="0"/>
              <a:t>INVESTOR</a:t>
            </a:r>
            <a:r>
              <a:rPr lang="en-GB" sz="2400" b="1" dirty="0" smtClean="0"/>
              <a:t>-DRIVEN FINTECH MODEL:</a:t>
            </a:r>
          </a:p>
          <a:p>
            <a:pPr algn="ctr"/>
            <a:r>
              <a:rPr lang="en-GB" sz="2400" b="1" dirty="0" smtClean="0"/>
              <a:t>BEWARE STRANGERS BEARING GIFTS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b="1" dirty="0" smtClean="0"/>
              <a:t>   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b="1" dirty="0" smtClean="0"/>
              <a:t>Milford Bateman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400" dirty="0" err="1" smtClean="0"/>
              <a:t>Juraj</a:t>
            </a:r>
            <a:r>
              <a:rPr lang="en-GB" sz="1400" dirty="0" smtClean="0"/>
              <a:t> </a:t>
            </a:r>
            <a:r>
              <a:rPr lang="en-GB" sz="1400" dirty="0" err="1" smtClean="0"/>
              <a:t>Dobrila</a:t>
            </a:r>
            <a:r>
              <a:rPr lang="en-GB" sz="1400" dirty="0" smtClean="0"/>
              <a:t> University at Pula, Croatia; </a:t>
            </a:r>
            <a:br>
              <a:rPr lang="en-GB" sz="1400" dirty="0" smtClean="0"/>
            </a:br>
            <a:r>
              <a:rPr lang="en-GB" sz="1400" dirty="0" smtClean="0"/>
              <a:t>St Mary’s University, Halifax, Canada,  </a:t>
            </a:r>
            <a:br>
              <a:rPr lang="en-GB" sz="1400" dirty="0" smtClean="0"/>
            </a:br>
            <a:r>
              <a:rPr lang="en-GB" sz="1400" dirty="0" smtClean="0"/>
              <a:t>Royal Holloway, University of London, UK.  </a:t>
            </a:r>
            <a:br>
              <a:rPr lang="en-GB" sz="1400" dirty="0" smtClean="0"/>
            </a:br>
            <a:r>
              <a:rPr lang="en-GB" sz="1400" dirty="0" smtClean="0"/>
              <a:t>FINDE, </a:t>
            </a:r>
            <a:r>
              <a:rPr lang="en-GB" sz="1400" dirty="0" err="1" smtClean="0"/>
              <a:t>Fluminense</a:t>
            </a:r>
            <a:r>
              <a:rPr lang="en-GB" sz="1400" dirty="0" smtClean="0"/>
              <a:t> Federal University, (UFF), Rio de Janeiro, Brazil.</a:t>
            </a:r>
            <a:br>
              <a:rPr lang="en-GB" sz="1400" dirty="0" smtClean="0"/>
            </a:br>
            <a:r>
              <a:rPr lang="en-GB" sz="1400" dirty="0" smtClean="0"/>
              <a:t> </a:t>
            </a:r>
          </a:p>
          <a:p>
            <a:pPr algn="ctr"/>
            <a:r>
              <a:rPr lang="en-GB" dirty="0" smtClean="0"/>
              <a:t>and  </a:t>
            </a:r>
            <a:br>
              <a:rPr lang="en-GB" dirty="0" smtClean="0"/>
            </a:br>
            <a:r>
              <a:rPr lang="en-GB" i="1" dirty="0" smtClean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t-BR" b="1" dirty="0" smtClean="0"/>
              <a:t>Fernando Amorim Teixeira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400" dirty="0" smtClean="0"/>
              <a:t>PPGE, </a:t>
            </a:r>
            <a:r>
              <a:rPr lang="en-GB" sz="1400" dirty="0" err="1" smtClean="0"/>
              <a:t>Fluminense</a:t>
            </a:r>
            <a:r>
              <a:rPr lang="en-GB" sz="1400" dirty="0" smtClean="0"/>
              <a:t> Federal University, (UFF), Rio de Janeiro, Brazil:</a:t>
            </a:r>
            <a:br>
              <a:rPr lang="en-GB" sz="1400" dirty="0" smtClean="0"/>
            </a:br>
            <a:r>
              <a:rPr lang="en-GB" sz="1400" dirty="0" smtClean="0"/>
              <a:t>FINDE, </a:t>
            </a:r>
            <a:r>
              <a:rPr lang="en-GB" sz="1400" dirty="0" err="1" smtClean="0"/>
              <a:t>Fluminense</a:t>
            </a:r>
            <a:r>
              <a:rPr lang="en-GB" sz="1400" dirty="0" smtClean="0"/>
              <a:t> Federal University, (UFF), Rio de Janeiro, Brazil:</a:t>
            </a:r>
            <a:br>
              <a:rPr lang="en-GB" sz="1400" dirty="0" smtClean="0"/>
            </a:br>
            <a:r>
              <a:rPr lang="en-GB" sz="1400" dirty="0" smtClean="0"/>
              <a:t>IRID, Federal University of Rio de Janeiro (UFRJ), Rio de Janeiro, Brazil.</a:t>
            </a:r>
            <a:br>
              <a:rPr lang="en-GB" sz="1400" dirty="0" smtClean="0"/>
            </a:br>
            <a:r>
              <a:rPr lang="en-GB" sz="1400" dirty="0" smtClean="0"/>
              <a:t>DIEESE (Inter-union Department of Statistics and Socio-economic Studies), Brazil</a:t>
            </a:r>
            <a:br>
              <a:rPr lang="en-GB" sz="1400" dirty="0" smtClean="0"/>
            </a:br>
            <a:r>
              <a:rPr lang="en-GB" sz="1400" dirty="0" smtClean="0"/>
              <a:t> </a:t>
            </a:r>
            <a:br>
              <a:rPr lang="en-GB" sz="1400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2400" dirty="0" smtClean="0"/>
              <a:t> 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2400" dirty="0" smtClean="0"/>
              <a:t>	</a:t>
            </a:r>
            <a:r>
              <a:rPr lang="en-GB" sz="24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57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783" y="179080"/>
            <a:ext cx="8612821" cy="1058209"/>
          </a:xfrm>
        </p:spPr>
        <p:txBody>
          <a:bodyPr>
            <a:noAutofit/>
          </a:bodyPr>
          <a:lstStyle/>
          <a:p>
            <a:r>
              <a:rPr lang="en-GB" sz="3200" i="1" dirty="0" smtClean="0"/>
              <a:t>3</a:t>
            </a:r>
            <a:r>
              <a:rPr lang="en-GB" sz="3200" i="1" dirty="0"/>
              <a:t>.</a:t>
            </a:r>
            <a:r>
              <a:rPr lang="en-GB" sz="3200" dirty="0"/>
              <a:t> </a:t>
            </a:r>
            <a:r>
              <a:rPr lang="en-GB" sz="3200" i="1" dirty="0"/>
              <a:t>Investor-driven </a:t>
            </a:r>
            <a:r>
              <a:rPr lang="en-GB" sz="3200" i="1" dirty="0" err="1" smtClean="0"/>
              <a:t>fintechs</a:t>
            </a:r>
            <a:r>
              <a:rPr lang="en-GB" sz="3200" i="1" dirty="0" smtClean="0"/>
              <a:t> </a:t>
            </a:r>
            <a:r>
              <a:rPr lang="en-GB" sz="3200" i="1" dirty="0"/>
              <a:t>undermine social solidarity networks</a:t>
            </a:r>
            <a:r>
              <a:rPr lang="en-GB" sz="3200" dirty="0"/>
              <a:t> </a:t>
            </a:r>
            <a:br>
              <a:rPr lang="en-GB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7289"/>
            <a:ext cx="9144000" cy="5414337"/>
          </a:xfrm>
        </p:spPr>
        <p:txBody>
          <a:bodyPr>
            <a:noAutofit/>
          </a:bodyPr>
          <a:lstStyle/>
          <a:p>
            <a:r>
              <a:rPr lang="en-GB" sz="2200" dirty="0" err="1"/>
              <a:t>Fintech</a:t>
            </a:r>
            <a:r>
              <a:rPr lang="en-GB" sz="2200" dirty="0"/>
              <a:t> and mobile money channels have </a:t>
            </a:r>
            <a:r>
              <a:rPr lang="en-GB" sz="2200" dirty="0" smtClean="0"/>
              <a:t>expanded, formalised </a:t>
            </a:r>
            <a:r>
              <a:rPr lang="en-GB" sz="2200" dirty="0"/>
              <a:t>and </a:t>
            </a:r>
            <a:r>
              <a:rPr lang="en-GB" sz="2200" dirty="0" smtClean="0"/>
              <a:t>monetised social </a:t>
            </a:r>
            <a:r>
              <a:rPr lang="en-GB" sz="2200" dirty="0"/>
              <a:t>solidarity networks, including </a:t>
            </a:r>
            <a:r>
              <a:rPr lang="en-GB" sz="2200" dirty="0" smtClean="0"/>
              <a:t>across international borders</a:t>
            </a:r>
          </a:p>
          <a:p>
            <a:endParaRPr lang="en-GB" sz="2200" dirty="0"/>
          </a:p>
          <a:p>
            <a:r>
              <a:rPr lang="en-GB" sz="2200" dirty="0"/>
              <a:t>H</a:t>
            </a:r>
            <a:r>
              <a:rPr lang="en-GB" sz="2200" dirty="0" smtClean="0"/>
              <a:t>ousehold </a:t>
            </a:r>
            <a:r>
              <a:rPr lang="en-GB" sz="2200" dirty="0"/>
              <a:t>survival in the Global </a:t>
            </a:r>
            <a:r>
              <a:rPr lang="en-GB" sz="2200" dirty="0" smtClean="0"/>
              <a:t>South is aided by </a:t>
            </a:r>
            <a:r>
              <a:rPr lang="en-GB" sz="2200" dirty="0" err="1" smtClean="0"/>
              <a:t>fintech</a:t>
            </a:r>
            <a:r>
              <a:rPr lang="en-GB" sz="2200" dirty="0" smtClean="0"/>
              <a:t> through </a:t>
            </a:r>
            <a:r>
              <a:rPr lang="en-GB" sz="2200" dirty="0"/>
              <a:t>quicker, easier and cheaper access to a larger volume of remittances provided by family and friends. 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smtClean="0"/>
              <a:t>But the social solidarity networks upon which this activity takes place will begin to disintegrate through over-</a:t>
            </a:r>
            <a:r>
              <a:rPr lang="en-GB" sz="2200" dirty="0"/>
              <a:t>use, </a:t>
            </a:r>
            <a:r>
              <a:rPr lang="en-GB" sz="2200" dirty="0" smtClean="0"/>
              <a:t>thus creating the risk of '</a:t>
            </a:r>
            <a:r>
              <a:rPr lang="en-GB" sz="2200" b="1" dirty="0" smtClean="0"/>
              <a:t>killing </a:t>
            </a:r>
            <a:r>
              <a:rPr lang="en-GB" sz="2200" b="1" dirty="0"/>
              <a:t>the goose that lays the golden eggs'</a:t>
            </a:r>
            <a:r>
              <a:rPr lang="en-GB" sz="2200" dirty="0"/>
              <a:t>. </a:t>
            </a:r>
            <a:r>
              <a:rPr lang="en-GB" sz="2200" i="1" dirty="0"/>
              <a:t> 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 err="1" smtClean="0"/>
              <a:t>Fintechs</a:t>
            </a:r>
            <a:r>
              <a:rPr lang="en-GB" sz="2200" dirty="0" smtClean="0"/>
              <a:t> are also introducing new ‘profit points’ which involve consumers tied into both social grant and remittance networks, with the exploitative potential of these increasing fast going forward</a:t>
            </a:r>
          </a:p>
          <a:p>
            <a:pPr marL="0" indent="0">
              <a:buNone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92627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i="1" dirty="0" smtClean="0"/>
              <a:t>4</a:t>
            </a:r>
            <a:r>
              <a:rPr lang="en-GB" sz="3200" i="1" dirty="0"/>
              <a:t>.</a:t>
            </a:r>
            <a:r>
              <a:rPr lang="en-GB" sz="3200" dirty="0"/>
              <a:t> </a:t>
            </a:r>
            <a:r>
              <a:rPr lang="en-GB" sz="3200" i="1" dirty="0"/>
              <a:t>Investor-driven </a:t>
            </a:r>
            <a:r>
              <a:rPr lang="en-GB" sz="3200" i="1" dirty="0" err="1"/>
              <a:t>fintech</a:t>
            </a:r>
            <a:r>
              <a:rPr lang="en-GB" sz="3200" i="1" dirty="0"/>
              <a:t> exacerbates existing over-indebtedness in the Global South</a:t>
            </a:r>
            <a:r>
              <a:rPr lang="en-GB" sz="3200" dirty="0"/>
              <a:t> </a:t>
            </a:r>
            <a:br>
              <a:rPr lang="en-GB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00200"/>
            <a:ext cx="8890000" cy="5146675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I</a:t>
            </a:r>
            <a:r>
              <a:rPr lang="en-GB" dirty="0" smtClean="0"/>
              <a:t>nvestor</a:t>
            </a:r>
            <a:r>
              <a:rPr lang="en-GB" dirty="0"/>
              <a:t>-driven </a:t>
            </a:r>
            <a:r>
              <a:rPr lang="en-GB" dirty="0" err="1"/>
              <a:t>fintech</a:t>
            </a:r>
            <a:r>
              <a:rPr lang="en-GB" dirty="0"/>
              <a:t> </a:t>
            </a:r>
            <a:r>
              <a:rPr lang="en-GB" dirty="0" smtClean="0"/>
              <a:t>models make it </a:t>
            </a:r>
            <a:r>
              <a:rPr lang="en-GB" dirty="0"/>
              <a:t>possible for the global poor to access as much microcredit as they </a:t>
            </a:r>
            <a:r>
              <a:rPr lang="en-GB" dirty="0" smtClean="0"/>
              <a:t>want 'at </a:t>
            </a:r>
            <a:r>
              <a:rPr lang="en-GB" dirty="0"/>
              <a:t>the touch of a few buttons'.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However, fintech investors </a:t>
            </a:r>
            <a:r>
              <a:rPr lang="en-GB" dirty="0"/>
              <a:t>need to ‘reach scale’ in order to begin to earn </a:t>
            </a:r>
            <a:r>
              <a:rPr lang="en-GB" dirty="0" smtClean="0"/>
              <a:t>profits to repay themselves and investors </a:t>
            </a:r>
            <a:r>
              <a:rPr lang="en-GB" dirty="0" smtClean="0"/>
              <a:t>quickly, which </a:t>
            </a:r>
            <a:r>
              <a:rPr lang="en-GB" dirty="0" smtClean="0"/>
              <a:t>precipitates </a:t>
            </a:r>
            <a:r>
              <a:rPr lang="en-GB" dirty="0" smtClean="0"/>
              <a:t>a policy of </a:t>
            </a:r>
            <a:r>
              <a:rPr lang="en-GB" b="1" dirty="0" smtClean="0"/>
              <a:t>reckless lending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Fintech </a:t>
            </a:r>
            <a:r>
              <a:rPr lang="en-GB" dirty="0"/>
              <a:t>will aggravate the already huge problem of household over-indebtedness </a:t>
            </a:r>
            <a:r>
              <a:rPr lang="en-GB" dirty="0" smtClean="0"/>
              <a:t>in </a:t>
            </a:r>
            <a:r>
              <a:rPr lang="en-GB" dirty="0"/>
              <a:t>the Global </a:t>
            </a:r>
            <a:r>
              <a:rPr lang="en-GB" dirty="0" smtClean="0"/>
              <a:t>South (already the situation is very bad in Kenya and South Africa)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7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i="1" dirty="0" smtClean="0"/>
              <a:t>5</a:t>
            </a:r>
            <a:r>
              <a:rPr lang="en-GB" sz="3600" dirty="0"/>
              <a:t>. </a:t>
            </a:r>
            <a:r>
              <a:rPr lang="en-GB" sz="3600" i="1" dirty="0"/>
              <a:t>Investor-driven </a:t>
            </a:r>
            <a:r>
              <a:rPr lang="en-GB" sz="3600" i="1" dirty="0" err="1"/>
              <a:t>fintech</a:t>
            </a:r>
            <a:r>
              <a:rPr lang="en-GB" sz="3600" i="1" dirty="0"/>
              <a:t> helps create a </a:t>
            </a:r>
            <a:r>
              <a:rPr lang="en-GB" sz="3600" i="1" dirty="0" err="1"/>
              <a:t>criminogenic</a:t>
            </a:r>
            <a:r>
              <a:rPr lang="en-GB" sz="3600" i="1" dirty="0"/>
              <a:t> environment</a:t>
            </a:r>
            <a:r>
              <a:rPr lang="en-GB" sz="3600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C</a:t>
            </a:r>
            <a:r>
              <a:rPr lang="en-GB" dirty="0" smtClean="0"/>
              <a:t>ompared </a:t>
            </a:r>
            <a:r>
              <a:rPr lang="en-GB" dirty="0"/>
              <a:t>to the use of cash money, </a:t>
            </a:r>
            <a:r>
              <a:rPr lang="en-GB" dirty="0" smtClean="0"/>
              <a:t>many claimed </a:t>
            </a:r>
            <a:r>
              <a:rPr lang="en-GB" dirty="0" err="1" smtClean="0"/>
              <a:t>fintech</a:t>
            </a:r>
            <a:r>
              <a:rPr lang="en-GB" dirty="0" smtClean="0"/>
              <a:t> would </a:t>
            </a:r>
            <a:r>
              <a:rPr lang="en-GB" dirty="0"/>
              <a:t>significantly reduce the extent of theft, fraud and other financial crimes (for example, see Beck, </a:t>
            </a:r>
            <a:r>
              <a:rPr lang="en-GB" dirty="0" err="1"/>
              <a:t>Pamuk</a:t>
            </a:r>
            <a:r>
              <a:rPr lang="en-GB" dirty="0"/>
              <a:t>, </a:t>
            </a:r>
            <a:r>
              <a:rPr lang="en-GB" dirty="0" err="1"/>
              <a:t>Ramrattan</a:t>
            </a:r>
            <a:r>
              <a:rPr lang="en-GB" dirty="0"/>
              <a:t> and </a:t>
            </a:r>
            <a:r>
              <a:rPr lang="en-GB" dirty="0" err="1"/>
              <a:t>Uras</a:t>
            </a:r>
            <a:r>
              <a:rPr lang="en-GB" dirty="0"/>
              <a:t> 2015; and </a:t>
            </a:r>
            <a:r>
              <a:rPr lang="en-GB" dirty="0" err="1"/>
              <a:t>Rogoff</a:t>
            </a:r>
            <a:r>
              <a:rPr lang="en-GB" dirty="0"/>
              <a:t> 2017). 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However, investor</a:t>
            </a:r>
            <a:r>
              <a:rPr lang="en-GB" dirty="0"/>
              <a:t>-driven fintech sector has become subject to a wave of fraud and financial crime </a:t>
            </a:r>
            <a:r>
              <a:rPr lang="en-GB" dirty="0" smtClean="0"/>
              <a:t>that</a:t>
            </a:r>
            <a:r>
              <a:rPr lang="en-GB" dirty="0"/>
              <a:t> </a:t>
            </a:r>
            <a:r>
              <a:rPr lang="en-GB" dirty="0" smtClean="0"/>
              <a:t>is </a:t>
            </a:r>
            <a:r>
              <a:rPr lang="en-GB" dirty="0"/>
              <a:t>now </a:t>
            </a:r>
            <a:r>
              <a:rPr lang="en-GB" dirty="0" smtClean="0"/>
              <a:t>a huge and growing </a:t>
            </a:r>
            <a:r>
              <a:rPr lang="en-GB" dirty="0"/>
              <a:t>problem in the Global South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Yet so </a:t>
            </a:r>
            <a:r>
              <a:rPr lang="en-GB" dirty="0"/>
              <a:t>far, with the </a:t>
            </a:r>
            <a:r>
              <a:rPr lang="en-GB" dirty="0" smtClean="0"/>
              <a:t>obvious </a:t>
            </a:r>
            <a:r>
              <a:rPr lang="en-GB" dirty="0"/>
              <a:t>exception of China (see </a:t>
            </a:r>
            <a:r>
              <a:rPr lang="en-GB" dirty="0" err="1"/>
              <a:t>Turrin</a:t>
            </a:r>
            <a:r>
              <a:rPr lang="en-GB" dirty="0"/>
              <a:t> </a:t>
            </a:r>
            <a:r>
              <a:rPr lang="en-GB" dirty="0" smtClean="0"/>
              <a:t>2021)</a:t>
            </a:r>
            <a:r>
              <a:rPr lang="en-GB" dirty="0"/>
              <a:t>, </a:t>
            </a:r>
            <a:r>
              <a:rPr lang="en-GB" dirty="0" smtClean="0"/>
              <a:t>ideology and profiteering have prevented most </a:t>
            </a:r>
            <a:r>
              <a:rPr lang="en-GB" dirty="0"/>
              <a:t>countries </a:t>
            </a:r>
            <a:r>
              <a:rPr lang="en-GB" dirty="0" smtClean="0"/>
              <a:t>from </a:t>
            </a:r>
            <a:r>
              <a:rPr lang="en-GB" dirty="0" smtClean="0"/>
              <a:t>making major </a:t>
            </a:r>
            <a:r>
              <a:rPr lang="en-GB" dirty="0" smtClean="0"/>
              <a:t>changes </a:t>
            </a:r>
            <a:r>
              <a:rPr lang="en-GB" dirty="0"/>
              <a:t>to the operations and regulatory structures governing </a:t>
            </a:r>
            <a:r>
              <a:rPr lang="en-GB" dirty="0" smtClean="0"/>
              <a:t>investor</a:t>
            </a:r>
            <a:r>
              <a:rPr lang="en-GB" dirty="0"/>
              <a:t>-driven fintech </a:t>
            </a:r>
            <a:r>
              <a:rPr lang="en-GB" dirty="0" smtClean="0"/>
              <a:t>sectors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And even when measures are taken, these </a:t>
            </a:r>
            <a:r>
              <a:rPr lang="en-GB" dirty="0"/>
              <a:t>are all too often ignored or simply circumvented by savvy investor-driven </a:t>
            </a:r>
            <a:r>
              <a:rPr lang="en-GB" dirty="0" err="1" smtClean="0"/>
              <a:t>fintechs</a:t>
            </a:r>
            <a:r>
              <a:rPr lang="en-GB" dirty="0" smtClean="0"/>
              <a:t> seeking high </a:t>
            </a:r>
            <a:r>
              <a:rPr lang="en-GB" dirty="0"/>
              <a:t>financial returns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In a worse case scenario, </a:t>
            </a:r>
            <a:r>
              <a:rPr lang="en-GB" dirty="0" smtClean="0"/>
              <a:t>the </a:t>
            </a:r>
            <a:r>
              <a:rPr lang="en-GB" dirty="0"/>
              <a:t>investor-driven </a:t>
            </a:r>
            <a:r>
              <a:rPr lang="en-GB" dirty="0" err="1"/>
              <a:t>fintech</a:t>
            </a:r>
            <a:r>
              <a:rPr lang="en-GB" dirty="0"/>
              <a:t> model has helped create an almost perfect </a:t>
            </a:r>
            <a:r>
              <a:rPr lang="en-GB" b="1" dirty="0" err="1"/>
              <a:t>criminogenic</a:t>
            </a:r>
            <a:r>
              <a:rPr lang="en-GB" b="1" dirty="0"/>
              <a:t> environment </a:t>
            </a:r>
            <a:r>
              <a:rPr lang="en-GB" dirty="0"/>
              <a:t>within which a wide range of anti-social developments have become almost unstoppable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3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i="1" dirty="0" smtClean="0"/>
              <a:t>6</a:t>
            </a:r>
            <a:r>
              <a:rPr lang="en-GB" sz="3600" i="1" dirty="0"/>
              <a:t>.</a:t>
            </a:r>
            <a:r>
              <a:rPr lang="en-GB" sz="3600" dirty="0"/>
              <a:t> </a:t>
            </a:r>
            <a:r>
              <a:rPr lang="en-GB" sz="3600" i="1" dirty="0"/>
              <a:t>Investor-driven </a:t>
            </a:r>
            <a:r>
              <a:rPr lang="en-GB" sz="3600" i="1" dirty="0" err="1"/>
              <a:t>fintech</a:t>
            </a:r>
            <a:r>
              <a:rPr lang="en-GB" sz="3600" i="1" dirty="0"/>
              <a:t> is a form </a:t>
            </a:r>
            <a:r>
              <a:rPr lang="en-GB" sz="3600" i="1" dirty="0" smtClean="0"/>
              <a:t>of</a:t>
            </a:r>
            <a:br>
              <a:rPr lang="en-GB" sz="3600" i="1" dirty="0" smtClean="0"/>
            </a:br>
            <a:r>
              <a:rPr lang="en-GB" sz="3600" i="1" dirty="0" smtClean="0"/>
              <a:t> </a:t>
            </a:r>
            <a:r>
              <a:rPr lang="en-GB" sz="3600" i="1" dirty="0"/>
              <a:t>'digital </a:t>
            </a:r>
            <a:r>
              <a:rPr lang="en-GB" sz="3600" i="1" dirty="0" err="1"/>
              <a:t>extractivism</a:t>
            </a:r>
            <a:r>
              <a:rPr lang="en-GB" sz="3600" i="1" dirty="0"/>
              <a:t>'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7638"/>
            <a:ext cx="9144000" cy="5281612"/>
          </a:xfrm>
        </p:spPr>
        <p:txBody>
          <a:bodyPr>
            <a:noAutofit/>
          </a:bodyPr>
          <a:lstStyle/>
          <a:p>
            <a:r>
              <a:rPr lang="en-GB" sz="1600" dirty="0" err="1"/>
              <a:t>Fintech</a:t>
            </a:r>
            <a:r>
              <a:rPr lang="en-GB" sz="1600" dirty="0"/>
              <a:t> based services </a:t>
            </a:r>
            <a:r>
              <a:rPr lang="en-GB" sz="1600" dirty="0" smtClean="0"/>
              <a:t>maximise </a:t>
            </a:r>
            <a:r>
              <a:rPr lang="en-GB" sz="1600" dirty="0"/>
              <a:t>profits for the providers of these services, much of which is then quickly shifted out of the country and into the hands of wealthy investors.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This is said to be </a:t>
            </a:r>
            <a:r>
              <a:rPr lang="en-GB" sz="1600" dirty="0"/>
              <a:t>the most efficient outcome possible for everyone, including for the global poor, as it represents a free market in the generation and allocation of capital (i.e., capitalism).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However</a:t>
            </a:r>
            <a:r>
              <a:rPr lang="en-GB" sz="1600" dirty="0"/>
              <a:t>, </a:t>
            </a:r>
            <a:r>
              <a:rPr lang="en-GB" sz="1600" dirty="0" err="1" smtClean="0"/>
              <a:t>fintech</a:t>
            </a:r>
            <a:r>
              <a:rPr lang="en-GB" sz="1600" dirty="0" smtClean="0"/>
              <a:t> can </a:t>
            </a:r>
            <a:r>
              <a:rPr lang="en-GB" sz="1600" dirty="0"/>
              <a:t>best be viewed as </a:t>
            </a:r>
            <a:r>
              <a:rPr lang="en-GB" sz="1600" dirty="0" smtClean="0"/>
              <a:t>a </a:t>
            </a:r>
            <a:r>
              <a:rPr lang="en-GB" sz="1600" dirty="0"/>
              <a:t>turbo-charged version of previous '</a:t>
            </a:r>
            <a:r>
              <a:rPr lang="en-GB" sz="1600" dirty="0" err="1"/>
              <a:t>extractivist</a:t>
            </a:r>
            <a:r>
              <a:rPr lang="en-GB" sz="1600" dirty="0"/>
              <a:t>' models of natural resource </a:t>
            </a:r>
            <a:r>
              <a:rPr lang="en-GB" sz="1600" dirty="0" smtClean="0"/>
              <a:t>exploitation based on colonial </a:t>
            </a:r>
            <a:r>
              <a:rPr lang="en-GB" sz="1600" dirty="0"/>
              <a:t>and </a:t>
            </a:r>
            <a:r>
              <a:rPr lang="en-GB" sz="1600" dirty="0" smtClean="0"/>
              <a:t>imperial power, and into </a:t>
            </a:r>
            <a:r>
              <a:rPr lang="en-GB" sz="1600" dirty="0"/>
              <a:t>the second half of the 20th century </a:t>
            </a:r>
            <a:r>
              <a:rPr lang="en-GB" sz="1600" dirty="0" smtClean="0"/>
              <a:t>based on private </a:t>
            </a:r>
            <a:r>
              <a:rPr lang="en-GB" sz="1600" dirty="0"/>
              <a:t>corporation-controlled natural </a:t>
            </a:r>
            <a:r>
              <a:rPr lang="en-GB" sz="1600" dirty="0" smtClean="0"/>
              <a:t>resources 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 smtClean="0"/>
              <a:t>Today</a:t>
            </a:r>
            <a:r>
              <a:rPr lang="en-GB" sz="1600" dirty="0"/>
              <a:t>, by ‘mining’ the digital-financial transactions of the poor in order to accumulate often staggering financial </a:t>
            </a:r>
            <a:r>
              <a:rPr lang="en-GB" sz="1600" dirty="0" smtClean="0"/>
              <a:t>returns (see for example </a:t>
            </a:r>
            <a:r>
              <a:rPr lang="en-GB" sz="1600" dirty="0" err="1" smtClean="0"/>
              <a:t>Safaricom</a:t>
            </a:r>
            <a:r>
              <a:rPr lang="en-GB" sz="1600" dirty="0" smtClean="0"/>
              <a:t> ‘s profits), </a:t>
            </a:r>
            <a:r>
              <a:rPr lang="en-GB" sz="1600" dirty="0"/>
              <a:t>the investor-driven </a:t>
            </a:r>
            <a:r>
              <a:rPr lang="en-GB" sz="1600" dirty="0" err="1"/>
              <a:t>fintech</a:t>
            </a:r>
            <a:r>
              <a:rPr lang="en-GB" sz="1600" dirty="0"/>
              <a:t> model has essentially updated these </a:t>
            </a:r>
            <a:r>
              <a:rPr lang="en-GB" sz="1600" dirty="0" err="1"/>
              <a:t>extractivist</a:t>
            </a:r>
            <a:r>
              <a:rPr lang="en-GB" sz="1600" dirty="0"/>
              <a:t> processes of old to achieve the same end result.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An </a:t>
            </a:r>
            <a:r>
              <a:rPr lang="en-GB" sz="1600" dirty="0"/>
              <a:t>investor-driven </a:t>
            </a:r>
            <a:r>
              <a:rPr lang="en-GB" sz="1600" dirty="0" err="1"/>
              <a:t>fintech</a:t>
            </a:r>
            <a:r>
              <a:rPr lang="en-GB" sz="1600" dirty="0"/>
              <a:t> </a:t>
            </a:r>
            <a:r>
              <a:rPr lang="en-GB" sz="1600" dirty="0" smtClean="0"/>
              <a:t>will reduce </a:t>
            </a:r>
            <a:r>
              <a:rPr lang="en-GB" sz="1600" dirty="0"/>
              <a:t>the chances that poor communities in the Global South </a:t>
            </a:r>
            <a:r>
              <a:rPr lang="en-GB" sz="1600" dirty="0" smtClean="0"/>
              <a:t>can progress </a:t>
            </a:r>
            <a:r>
              <a:rPr lang="en-GB" sz="1600" dirty="0"/>
              <a:t>'under their own steam' thanks to the careful reinvestment of local financial surpluses, this being a circular process that economic history shows is the most effective way to develop a </a:t>
            </a:r>
            <a:r>
              <a:rPr lang="en-GB" sz="1600" dirty="0" smtClean="0"/>
              <a:t>locality. </a:t>
            </a:r>
            <a:r>
              <a:rPr lang="en-GB" sz="1600" dirty="0"/>
              <a:t>We might refer to this 21st century update of previous </a:t>
            </a:r>
            <a:r>
              <a:rPr lang="en-GB" sz="1600" dirty="0" err="1"/>
              <a:t>extractivist</a:t>
            </a:r>
            <a:r>
              <a:rPr lang="en-GB" sz="1600" dirty="0"/>
              <a:t> models as 'digital </a:t>
            </a:r>
            <a:r>
              <a:rPr lang="en-GB" sz="1600" dirty="0" err="1"/>
              <a:t>extractivism</a:t>
            </a:r>
            <a:r>
              <a:rPr lang="en-GB" sz="1600" dirty="0"/>
              <a:t>'. 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33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secret to the success of </a:t>
            </a:r>
            <a:r>
              <a:rPr lang="en-US" sz="3200" dirty="0" err="1" smtClean="0"/>
              <a:t>fintech</a:t>
            </a:r>
            <a:r>
              <a:rPr lang="en-US" sz="3200" dirty="0" smtClean="0"/>
              <a:t> is ‘sincerity’: once you can fake this, you have got it made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99" y="1600200"/>
            <a:ext cx="8810625" cy="49720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Fintech </a:t>
            </a:r>
            <a:r>
              <a:rPr lang="en-US" dirty="0"/>
              <a:t>a</a:t>
            </a:r>
            <a:r>
              <a:rPr lang="en-US" dirty="0" smtClean="0"/>
              <a:t>dvertised as </a:t>
            </a:r>
            <a:r>
              <a:rPr lang="en-US" dirty="0" smtClean="0"/>
              <a:t>‘</a:t>
            </a:r>
            <a:r>
              <a:rPr lang="en-US" dirty="0" smtClean="0"/>
              <a:t>including’ </a:t>
            </a:r>
            <a:r>
              <a:rPr lang="en-US" dirty="0"/>
              <a:t>the global </a:t>
            </a:r>
            <a:r>
              <a:rPr lang="en-US" dirty="0" smtClean="0"/>
              <a:t>poor into the financial system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false impression is created that </a:t>
            </a:r>
            <a:r>
              <a:rPr lang="en-US" dirty="0" smtClean="0"/>
              <a:t>this is somehow a socially </a:t>
            </a:r>
            <a:r>
              <a:rPr lang="en-US" dirty="0"/>
              <a:t>progressive </a:t>
            </a:r>
            <a:r>
              <a:rPr lang="en-US" dirty="0" smtClean="0"/>
              <a:t>move that will allow the global poor to </a:t>
            </a:r>
            <a:r>
              <a:rPr lang="en-US" b="1" dirty="0" smtClean="0"/>
              <a:t>individually</a:t>
            </a:r>
            <a:r>
              <a:rPr lang="en-US" dirty="0" smtClean="0"/>
              <a:t> address their poverty</a:t>
            </a:r>
          </a:p>
          <a:p>
            <a:endParaRPr lang="en-US" dirty="0"/>
          </a:p>
          <a:p>
            <a:r>
              <a:rPr lang="en-GB" dirty="0"/>
              <a:t>B</a:t>
            </a:r>
            <a:r>
              <a:rPr lang="en-US" dirty="0" err="1" smtClean="0"/>
              <a:t>ut</a:t>
            </a:r>
            <a:r>
              <a:rPr lang="en-US" dirty="0" smtClean="0"/>
              <a:t> the achievement </a:t>
            </a:r>
            <a:r>
              <a:rPr lang="en-US" dirty="0"/>
              <a:t>of </a:t>
            </a:r>
            <a:r>
              <a:rPr lang="en-US" dirty="0" smtClean="0"/>
              <a:t>this </a:t>
            </a:r>
            <a:r>
              <a:rPr lang="en-US" dirty="0" smtClean="0"/>
              <a:t>mere </a:t>
            </a:r>
            <a:r>
              <a:rPr lang="en-US" b="1" dirty="0" smtClean="0"/>
              <a:t>metric </a:t>
            </a:r>
            <a:r>
              <a:rPr lang="en-US" dirty="0" smtClean="0"/>
              <a:t>does not equate to </a:t>
            </a:r>
            <a:r>
              <a:rPr lang="en-US" dirty="0" smtClean="0"/>
              <a:t>poverty </a:t>
            </a:r>
            <a:r>
              <a:rPr lang="en-US" dirty="0"/>
              <a:t>reduction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Poverty reduction and local economic development are major tasks that require many collective actions and societal changes, especially involving </a:t>
            </a:r>
            <a:r>
              <a:rPr lang="en-US" dirty="0" smtClean="0"/>
              <a:t>a developmental </a:t>
            </a:r>
            <a:r>
              <a:rPr lang="en-US" dirty="0" smtClean="0"/>
              <a:t>state and deploying the ‘collective capabilities’ of the poor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Plus, e</a:t>
            </a:r>
            <a:r>
              <a:rPr lang="en-US" dirty="0" smtClean="0"/>
              <a:t>conomic </a:t>
            </a:r>
            <a:r>
              <a:rPr lang="en-US" dirty="0" smtClean="0"/>
              <a:t>history </a:t>
            </a:r>
            <a:r>
              <a:rPr lang="en-US" dirty="0" smtClean="0"/>
              <a:t>tends to shows </a:t>
            </a:r>
            <a:r>
              <a:rPr lang="en-US" dirty="0" smtClean="0"/>
              <a:t>that successful economic development </a:t>
            </a:r>
            <a:r>
              <a:rPr lang="en-US" dirty="0" smtClean="0"/>
              <a:t>actually creates </a:t>
            </a:r>
            <a:r>
              <a:rPr lang="en-US" dirty="0" smtClean="0"/>
              <a:t>financial inclusion: it is not </a:t>
            </a:r>
            <a:r>
              <a:rPr lang="en-US" dirty="0" smtClean="0"/>
              <a:t>driven </a:t>
            </a:r>
            <a:r>
              <a:rPr lang="en-US" dirty="0" smtClean="0"/>
              <a:t>by it!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use of the word ‘inclusion’ is actually a euphemism for ‘capturing’ the global poor within a fintech ‘net’ from which the global poor cannot escape and which allows for their </a:t>
            </a:r>
            <a:r>
              <a:rPr lang="en-US" dirty="0" smtClean="0"/>
              <a:t>targeted </a:t>
            </a:r>
            <a:r>
              <a:rPr lang="en-US" dirty="0"/>
              <a:t>exploitation </a:t>
            </a:r>
            <a:r>
              <a:rPr lang="en-US" dirty="0" smtClean="0"/>
              <a:t>as ‘profit points’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0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063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 investor-driven </a:t>
            </a:r>
            <a:r>
              <a:rPr lang="en-US" dirty="0" err="1" smtClean="0"/>
              <a:t>fintech</a:t>
            </a:r>
            <a:r>
              <a:rPr lang="en-US" dirty="0" smtClean="0"/>
              <a:t> is an ‘anti-development’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24"/>
            <a:ext cx="9144000" cy="528637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asic fintech services are technological innovations that, if structured in a certain way,</a:t>
            </a:r>
            <a:r>
              <a:rPr lang="en-US" dirty="0"/>
              <a:t> </a:t>
            </a:r>
            <a:r>
              <a:rPr lang="en-US" b="1" dirty="0"/>
              <a:t>could </a:t>
            </a:r>
            <a:r>
              <a:rPr lang="en-US" dirty="0" smtClean="0"/>
              <a:t>greatly benefit </a:t>
            </a:r>
            <a:r>
              <a:rPr lang="en-US" dirty="0" smtClean="0"/>
              <a:t>humankind (see King and Petty, 2021)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the dominant  investor-driven fintech model that emerged in the 2010s </a:t>
            </a:r>
            <a:r>
              <a:rPr lang="en-US" dirty="0" smtClean="0"/>
              <a:t>is structured to </a:t>
            </a:r>
            <a:r>
              <a:rPr lang="en-US" dirty="0" smtClean="0"/>
              <a:t>appropriate the benefits of fintech for its narrow core of stakeholders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We pointed to at least 6 areas in the pioneering countries (Kenya and China in particular)</a:t>
            </a:r>
            <a:r>
              <a:rPr lang="en-US" dirty="0"/>
              <a:t> where the </a:t>
            </a:r>
            <a:r>
              <a:rPr lang="en-US" dirty="0" smtClean="0"/>
              <a:t>heady rhetoric </a:t>
            </a:r>
            <a:r>
              <a:rPr lang="en-US" dirty="0"/>
              <a:t>of </a:t>
            </a:r>
            <a:r>
              <a:rPr lang="en-US" dirty="0" err="1"/>
              <a:t>fintech</a:t>
            </a:r>
            <a:r>
              <a:rPr lang="en-US" dirty="0"/>
              <a:t> diverts significantly from the </a:t>
            </a:r>
            <a:r>
              <a:rPr lang="en-US" dirty="0" smtClean="0"/>
              <a:t>sour reality </a:t>
            </a:r>
            <a:endParaRPr lang="en-US" dirty="0"/>
          </a:p>
          <a:p>
            <a:endParaRPr lang="en-US" dirty="0" smtClean="0"/>
          </a:p>
          <a:p>
            <a:r>
              <a:rPr lang="en-GB" dirty="0" smtClean="0"/>
              <a:t>As with the case of sub-prime mortgages in the USA, the </a:t>
            </a:r>
            <a:r>
              <a:rPr lang="en-GB" dirty="0"/>
              <a:t>notion that fintech </a:t>
            </a:r>
            <a:r>
              <a:rPr lang="en-GB" dirty="0" smtClean="0"/>
              <a:t>is’ </a:t>
            </a:r>
            <a:r>
              <a:rPr lang="en-GB" dirty="0"/>
              <a:t>all about addressing </a:t>
            </a:r>
            <a:r>
              <a:rPr lang="en-GB" dirty="0" smtClean="0"/>
              <a:t>the problems of the </a:t>
            </a:r>
            <a:r>
              <a:rPr lang="en-GB" dirty="0" smtClean="0"/>
              <a:t>poor’ </a:t>
            </a:r>
            <a:r>
              <a:rPr lang="en-GB" dirty="0" smtClean="0"/>
              <a:t>is an equally false </a:t>
            </a:r>
            <a:r>
              <a:rPr lang="en-GB" dirty="0" smtClean="0"/>
              <a:t>cover story concocted </a:t>
            </a:r>
            <a:r>
              <a:rPr lang="en-GB" dirty="0"/>
              <a:t>to ensure governments in the Global South do not </a:t>
            </a:r>
            <a:r>
              <a:rPr lang="en-GB" dirty="0" smtClean="0"/>
              <a:t>regulate fintech investors</a:t>
            </a:r>
            <a:endParaRPr lang="en-GB" dirty="0"/>
          </a:p>
          <a:p>
            <a:endParaRPr lang="en-GB" dirty="0"/>
          </a:p>
          <a:p>
            <a:r>
              <a:rPr lang="en-US" dirty="0" smtClean="0"/>
              <a:t>We </a:t>
            </a:r>
            <a:r>
              <a:rPr lang="en-US" dirty="0" smtClean="0"/>
              <a:t>urgently need to find alternative progressive fintech models that place sustainable economic development, equality, empowerment and human dignity at the heart of </a:t>
            </a:r>
            <a:r>
              <a:rPr lang="en-US" dirty="0" smtClean="0"/>
              <a:t>operations (see Bateman and </a:t>
            </a:r>
            <a:r>
              <a:rPr lang="en-US" dirty="0" err="1" smtClean="0"/>
              <a:t>Teixereira</a:t>
            </a:r>
            <a:r>
              <a:rPr lang="en-US" dirty="0" smtClean="0"/>
              <a:t>, forthcoming)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28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28625"/>
            <a:ext cx="9017000" cy="6032499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sz="2600" dirty="0" smtClean="0"/>
              <a:t>The accompanying seminar paper will be posted at:</a:t>
            </a:r>
          </a:p>
          <a:p>
            <a:pPr marL="0" indent="0" algn="ctr">
              <a:buNone/>
            </a:pPr>
            <a:endParaRPr lang="en-GB" sz="2600" dirty="0" smtClean="0"/>
          </a:p>
          <a:p>
            <a:pPr marL="0" indent="0" algn="ctr">
              <a:buNone/>
            </a:pPr>
            <a:r>
              <a:rPr lang="en-GB" sz="2600" dirty="0">
                <a:hlinkClick r:id="rId2"/>
              </a:rPr>
              <a:t>https://www.researchgate.net/profile/Milford-</a:t>
            </a:r>
            <a:r>
              <a:rPr lang="en-GB" sz="2600" dirty="0" smtClean="0">
                <a:hlinkClick r:id="rId2"/>
              </a:rPr>
              <a:t>Bateman</a:t>
            </a:r>
            <a:endParaRPr lang="en-GB" sz="2600" dirty="0" smtClean="0"/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For </a:t>
            </a:r>
            <a:r>
              <a:rPr lang="en-US" sz="2600" dirty="0"/>
              <a:t>any further queries, contact us on: </a:t>
            </a: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2600" dirty="0">
                <a:hlinkClick r:id="rId3"/>
              </a:rPr>
              <a:t>milfordbateman@</a:t>
            </a:r>
            <a:r>
              <a:rPr lang="en-US" sz="2600" dirty="0" smtClean="0">
                <a:hlinkClick r:id="rId3"/>
              </a:rPr>
              <a:t>yahoo.com</a:t>
            </a: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and</a:t>
            </a:r>
            <a:endParaRPr lang="en-US" sz="2600" dirty="0"/>
          </a:p>
          <a:p>
            <a:pPr marL="0" indent="0" algn="ctr">
              <a:buNone/>
            </a:pPr>
            <a:r>
              <a:rPr lang="en-GB" sz="2600" dirty="0">
                <a:hlinkClick r:id="rId4"/>
              </a:rPr>
              <a:t>fernando_tx@yahoo.com.br</a:t>
            </a:r>
            <a:endParaRPr lang="en-GB" sz="2600" dirty="0"/>
          </a:p>
          <a:p>
            <a:pPr marL="0" indent="0" algn="ctr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704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</a:t>
            </a:r>
            <a:r>
              <a:rPr lang="en-US" dirty="0" smtClean="0"/>
              <a:t>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Financial technology, or ‘fintech’, </a:t>
            </a:r>
            <a:r>
              <a:rPr lang="en-US" dirty="0" smtClean="0"/>
              <a:t>can be defined </a:t>
            </a:r>
            <a:r>
              <a:rPr lang="en-US" dirty="0" smtClean="0"/>
              <a:t>as ‘</a:t>
            </a:r>
            <a:r>
              <a:rPr lang="en-GB" dirty="0" smtClean="0"/>
              <a:t>Computer programs and other technology used to support or enable banking and financial services.’ </a:t>
            </a:r>
          </a:p>
          <a:p>
            <a:endParaRPr lang="en-GB" dirty="0" smtClean="0"/>
          </a:p>
          <a:p>
            <a:r>
              <a:rPr lang="en-GB" dirty="0" smtClean="0"/>
              <a:t>We restrict our analysis to </a:t>
            </a:r>
            <a:r>
              <a:rPr lang="en-GB" dirty="0" smtClean="0"/>
              <a:t>its </a:t>
            </a:r>
            <a:r>
              <a:rPr lang="en-GB" dirty="0" smtClean="0"/>
              <a:t>simplest </a:t>
            </a:r>
            <a:r>
              <a:rPr lang="en-GB" dirty="0" smtClean="0"/>
              <a:t>form, which involves a greatly enhanced ability to transact financial services via a mobile phone or smart device, </a:t>
            </a:r>
            <a:r>
              <a:rPr lang="en-GB" dirty="0" smtClean="0"/>
              <a:t>making </a:t>
            </a:r>
            <a:r>
              <a:rPr lang="en-GB" dirty="0" smtClean="0"/>
              <a:t>it easier, cheaper and quicker to: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(</a:t>
            </a:r>
            <a:r>
              <a:rPr lang="en-GB" dirty="0"/>
              <a:t>1) access a </a:t>
            </a:r>
            <a:r>
              <a:rPr lang="en-GB" dirty="0" smtClean="0"/>
              <a:t>loan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</a:t>
            </a:r>
            <a:r>
              <a:rPr lang="en-GB" dirty="0"/>
              <a:t>(2) make a savings </a:t>
            </a:r>
            <a:r>
              <a:rPr lang="en-GB" dirty="0" smtClean="0"/>
              <a:t>deposit</a:t>
            </a:r>
          </a:p>
          <a:p>
            <a:pPr marL="0" indent="0">
              <a:buNone/>
            </a:pPr>
            <a:r>
              <a:rPr lang="en-GB" dirty="0" smtClean="0"/>
              <a:t>		 </a:t>
            </a:r>
            <a:r>
              <a:rPr lang="en-GB" dirty="0"/>
              <a:t>(3) transfer and receive </a:t>
            </a:r>
            <a:r>
              <a:rPr lang="en-GB" dirty="0" smtClean="0"/>
              <a:t>money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(</a:t>
            </a:r>
            <a:r>
              <a:rPr lang="en-GB" dirty="0"/>
              <a:t>4) pay for and be paid for goods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377415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49" y="127000"/>
            <a:ext cx="8842376" cy="1111250"/>
          </a:xfrm>
        </p:spPr>
        <p:txBody>
          <a:bodyPr>
            <a:normAutofit/>
          </a:bodyPr>
          <a:lstStyle/>
          <a:p>
            <a:r>
              <a:rPr lang="en-US" dirty="0" smtClean="0"/>
              <a:t>It</a:t>
            </a:r>
            <a:r>
              <a:rPr lang="mr-IN" dirty="0" smtClean="0"/>
              <a:t>’</a:t>
            </a:r>
            <a:r>
              <a:rPr lang="en-US" dirty="0" smtClean="0"/>
              <a:t>s a </a:t>
            </a:r>
            <a:r>
              <a:rPr lang="en-US" dirty="0" smtClean="0"/>
              <a:t>major </a:t>
            </a:r>
            <a:r>
              <a:rPr lang="en-US" dirty="0" smtClean="0"/>
              <a:t>new </a:t>
            </a:r>
            <a:r>
              <a:rPr lang="en-US" dirty="0" smtClean="0"/>
              <a:t>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49" y="1079500"/>
            <a:ext cx="8715375" cy="5651500"/>
          </a:xfrm>
        </p:spPr>
        <p:txBody>
          <a:bodyPr>
            <a:noAutofit/>
          </a:bodyPr>
          <a:lstStyle/>
          <a:p>
            <a:endParaRPr lang="en-GB" sz="2000" dirty="0"/>
          </a:p>
          <a:p>
            <a:r>
              <a:rPr lang="en-GB" sz="2200" dirty="0" smtClean="0"/>
              <a:t>Thanks to the arrival of M-Pesa</a:t>
            </a:r>
            <a:r>
              <a:rPr lang="en-GB" sz="2200" dirty="0"/>
              <a:t> </a:t>
            </a:r>
            <a:r>
              <a:rPr lang="en-GB" sz="2200" dirty="0" smtClean="0"/>
              <a:t>along with major advances in </a:t>
            </a:r>
            <a:r>
              <a:rPr lang="en-GB" sz="2200" dirty="0" err="1" smtClean="0"/>
              <a:t>fintech</a:t>
            </a:r>
            <a:r>
              <a:rPr lang="en-GB" sz="2200" dirty="0" smtClean="0"/>
              <a:t> applications in China, the viability of new forms of financial technology was abundantly demonstrated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 smtClean="0"/>
              <a:t>Venture capitalists, investors and major corporations saw a massive new profit stream that they could exploit, especially in the Global South</a:t>
            </a:r>
          </a:p>
          <a:p>
            <a:endParaRPr lang="en-GB" sz="2200" dirty="0"/>
          </a:p>
          <a:p>
            <a:r>
              <a:rPr lang="en-GB" sz="2200" dirty="0" smtClean="0"/>
              <a:t>Governments in the Global North also saw a way for its own corporations to make huge profits in the Global South </a:t>
            </a:r>
            <a:r>
              <a:rPr lang="en-GB" sz="2200" b="1" dirty="0" smtClean="0"/>
              <a:t>which could be repatriated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 smtClean="0"/>
              <a:t>Some of the most enthusiastic </a:t>
            </a:r>
            <a:r>
              <a:rPr lang="en-GB" sz="2200" dirty="0" err="1" smtClean="0"/>
              <a:t>fintech</a:t>
            </a:r>
            <a:r>
              <a:rPr lang="en-GB" sz="2200" dirty="0" smtClean="0"/>
              <a:t> advocates began to argue that </a:t>
            </a:r>
            <a:r>
              <a:rPr lang="en-GB" sz="2200" dirty="0" err="1" smtClean="0"/>
              <a:t>fintech</a:t>
            </a:r>
            <a:r>
              <a:rPr lang="en-GB" sz="2200" dirty="0" smtClean="0"/>
              <a:t> was about to usher in a new golden age of global free market capitalism.</a:t>
            </a:r>
          </a:p>
          <a:p>
            <a:endParaRPr lang="en-GB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585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8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Viability of four basic financial services verified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9" y="1333500"/>
            <a:ext cx="8874125" cy="541337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M-Pesa </a:t>
            </a:r>
            <a:r>
              <a:rPr lang="en-GB" dirty="0" smtClean="0"/>
              <a:t>demonstrated </a:t>
            </a:r>
            <a:r>
              <a:rPr lang="en-GB" dirty="0"/>
              <a:t>to the world the operational and commercial viability of four </a:t>
            </a:r>
            <a:r>
              <a:rPr lang="en-GB" dirty="0" smtClean="0"/>
              <a:t>basic </a:t>
            </a:r>
            <a:r>
              <a:rPr lang="en-GB" dirty="0" err="1"/>
              <a:t>fintech</a:t>
            </a:r>
            <a:r>
              <a:rPr lang="en-GB" dirty="0"/>
              <a:t>-based services: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1"/>
            <a:r>
              <a:rPr lang="hr-HR" i="1" dirty="0" smtClean="0"/>
              <a:t>Microcredit</a:t>
            </a:r>
            <a:endParaRPr lang="hr-HR" dirty="0" smtClean="0"/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hr-HR" i="1" dirty="0" smtClean="0"/>
              <a:t>Remittances</a:t>
            </a:r>
            <a:r>
              <a:rPr lang="hr-HR" dirty="0" smtClean="0"/>
              <a:t> </a:t>
            </a:r>
          </a:p>
          <a:p>
            <a:pPr marL="457200" lvl="1" indent="0">
              <a:buNone/>
            </a:pPr>
            <a:r>
              <a:rPr lang="en-GB" dirty="0"/>
              <a:t> </a:t>
            </a:r>
          </a:p>
          <a:p>
            <a:pPr lvl="1"/>
            <a:r>
              <a:rPr lang="hr-HR" i="1" dirty="0" smtClean="0"/>
              <a:t>Savings</a:t>
            </a:r>
            <a:r>
              <a:rPr lang="hr-HR" dirty="0" smtClean="0"/>
              <a:t> </a:t>
            </a:r>
          </a:p>
          <a:p>
            <a:pPr lvl="1"/>
            <a:endParaRPr lang="hr-HR" i="1" dirty="0"/>
          </a:p>
          <a:p>
            <a:pPr lvl="1"/>
            <a:r>
              <a:rPr lang="hr-HR" i="1" dirty="0" smtClean="0"/>
              <a:t>Payments</a:t>
            </a:r>
            <a:endParaRPr lang="hr-HR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As a result, M</a:t>
            </a:r>
            <a:r>
              <a:rPr lang="en-GB" dirty="0"/>
              <a:t>-Pesa was anointed as the global 'best practice' example that governments in the Global South should try to recreate.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5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But only one governance model of </a:t>
            </a:r>
            <a:r>
              <a:rPr lang="en-US" sz="3200" dirty="0" err="1" smtClean="0"/>
              <a:t>fintech</a:t>
            </a:r>
            <a:r>
              <a:rPr lang="en-US" sz="3200" dirty="0" smtClean="0"/>
              <a:t> emerges: the ‘investor-driven’ </a:t>
            </a:r>
            <a:r>
              <a:rPr lang="en-US" sz="3200" dirty="0" err="1" smtClean="0"/>
              <a:t>fintech</a:t>
            </a:r>
            <a:r>
              <a:rPr lang="en-US" sz="3200" dirty="0" smtClean="0"/>
              <a:t>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2250"/>
            <a:ext cx="9143999" cy="536575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Fintech</a:t>
            </a:r>
            <a:r>
              <a:rPr lang="en-US" dirty="0" smtClean="0"/>
              <a:t> is a neutral technological advance that clearly ‘works’ in a technical sense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key to its impact in society is therefore how it is </a:t>
            </a:r>
            <a:r>
              <a:rPr lang="en-US" b="1" dirty="0" smtClean="0"/>
              <a:t>governed</a:t>
            </a:r>
          </a:p>
          <a:p>
            <a:endParaRPr lang="en-US" dirty="0"/>
          </a:p>
          <a:p>
            <a:r>
              <a:rPr lang="en-US" dirty="0" smtClean="0"/>
              <a:t>And the</a:t>
            </a:r>
            <a:r>
              <a:rPr lang="en-GB" dirty="0" smtClean="0"/>
              <a:t> </a:t>
            </a:r>
            <a:r>
              <a:rPr lang="en-GB" dirty="0" err="1"/>
              <a:t>fintech</a:t>
            </a:r>
            <a:r>
              <a:rPr lang="en-GB" dirty="0"/>
              <a:t> model is purposefully structured almost </a:t>
            </a:r>
            <a:r>
              <a:rPr lang="en-GB" dirty="0" smtClean="0"/>
              <a:t>everywhere so far to </a:t>
            </a:r>
            <a:r>
              <a:rPr lang="en-GB" dirty="0"/>
              <a:t>operate under a </a:t>
            </a:r>
            <a:r>
              <a:rPr lang="en-GB" b="1" dirty="0"/>
              <a:t>neoliberal </a:t>
            </a:r>
            <a:r>
              <a:rPr lang="en-GB" dirty="0" err="1"/>
              <a:t>governmentality</a:t>
            </a:r>
            <a:r>
              <a:rPr lang="en-GB" dirty="0"/>
              <a:t> framework.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fintech</a:t>
            </a:r>
            <a:r>
              <a:rPr lang="en-GB" dirty="0" smtClean="0"/>
              <a:t> </a:t>
            </a:r>
            <a:r>
              <a:rPr lang="en-GB" dirty="0"/>
              <a:t>model is evolving in ways that overwhelmingly serve </a:t>
            </a:r>
            <a:r>
              <a:rPr lang="en-GB" dirty="0" smtClean="0"/>
              <a:t>the </a:t>
            </a:r>
            <a:r>
              <a:rPr lang="en-GB" dirty="0"/>
              <a:t>interests </a:t>
            </a:r>
            <a:r>
              <a:rPr lang="en-GB" dirty="0" smtClean="0"/>
              <a:t>of a narrow elite within society dedicated </a:t>
            </a:r>
            <a:r>
              <a:rPr lang="en-GB" dirty="0"/>
              <a:t>to </a:t>
            </a:r>
            <a:r>
              <a:rPr lang="en-GB" dirty="0" smtClean="0"/>
              <a:t>advancing its own goals in terms of: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 (1) creating new forms of private and corporate enrichment, especially by Global North investors and corporations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(2) embedding neoliberal individualistic ideology among the global poor, thereby to extend the neoliberal era 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820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365124"/>
            <a:ext cx="8810625" cy="809625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Fintech</a:t>
            </a:r>
            <a:r>
              <a:rPr lang="en-US" sz="3200" dirty="0" smtClean="0"/>
              <a:t> begins to </a:t>
            </a:r>
            <a:r>
              <a:rPr lang="en-US" sz="3200" dirty="0"/>
              <a:t>create </a:t>
            </a:r>
            <a:r>
              <a:rPr lang="en-US" sz="3200" dirty="0" smtClean="0"/>
              <a:t>huge </a:t>
            </a:r>
            <a:r>
              <a:rPr lang="en-GB" sz="3200" dirty="0" smtClean="0"/>
              <a:t>excitement </a:t>
            </a:r>
            <a:r>
              <a:rPr lang="en-GB" sz="3200" dirty="0"/>
              <a:t>in the international development community</a:t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81124"/>
            <a:ext cx="9017000" cy="54768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6500" dirty="0" smtClean="0"/>
          </a:p>
          <a:p>
            <a:r>
              <a:rPr lang="en-GB" sz="6500" dirty="0" smtClean="0"/>
              <a:t>Notwithstanding its own narrow goals, the investor-driven </a:t>
            </a:r>
            <a:r>
              <a:rPr lang="en-GB" sz="6500" dirty="0" err="1" smtClean="0"/>
              <a:t>fintech</a:t>
            </a:r>
            <a:r>
              <a:rPr lang="en-GB" sz="6500" dirty="0" smtClean="0"/>
              <a:t> model was pitched as a way to promote sustained poverty reduction in the Global South. </a:t>
            </a:r>
          </a:p>
          <a:p>
            <a:pPr marL="0" indent="0">
              <a:buNone/>
            </a:pPr>
            <a:endParaRPr lang="en-GB" sz="6500" dirty="0" smtClean="0"/>
          </a:p>
          <a:p>
            <a:r>
              <a:rPr lang="en-GB" sz="6500" dirty="0" smtClean="0"/>
              <a:t>Achieving this laudable goal was centrally linked to the </a:t>
            </a:r>
            <a:r>
              <a:rPr lang="en-GB" sz="6500" dirty="0" err="1" smtClean="0"/>
              <a:t>fintech</a:t>
            </a:r>
            <a:r>
              <a:rPr lang="en-GB" sz="6500" dirty="0" smtClean="0"/>
              <a:t> industry's ability to advance the goal of '</a:t>
            </a:r>
            <a:r>
              <a:rPr lang="en-GB" sz="6500" b="1" u="sng" dirty="0" smtClean="0"/>
              <a:t>financial inclusion</a:t>
            </a:r>
            <a:r>
              <a:rPr lang="en-GB" sz="6500" dirty="0" smtClean="0"/>
              <a:t>’</a:t>
            </a:r>
            <a:r>
              <a:rPr lang="en-US" sz="6500" dirty="0" smtClean="0"/>
              <a:t> </a:t>
            </a:r>
          </a:p>
          <a:p>
            <a:endParaRPr lang="en-US" sz="6500" dirty="0" smtClean="0"/>
          </a:p>
          <a:p>
            <a:r>
              <a:rPr lang="en-GB" sz="6500" dirty="0" smtClean="0"/>
              <a:t>If global poor are 'included' within the global and local financial systems, it is argued, they will possess the necessary wherewithal to escape their poverty. </a:t>
            </a:r>
          </a:p>
          <a:p>
            <a:endParaRPr lang="en-GB" sz="6500" dirty="0" smtClean="0"/>
          </a:p>
          <a:p>
            <a:r>
              <a:rPr lang="en-GB" sz="6500" dirty="0" smtClean="0"/>
              <a:t>Believing in this hugely seductive but largely false narrative (see </a:t>
            </a:r>
            <a:r>
              <a:rPr lang="en-GB" sz="6500" dirty="0" err="1" smtClean="0"/>
              <a:t>Mader</a:t>
            </a:r>
            <a:r>
              <a:rPr lang="en-GB" sz="6500" dirty="0" smtClean="0"/>
              <a:t> 2017) narrative, the international development community began a major effort to help </a:t>
            </a:r>
            <a:r>
              <a:rPr lang="en-GB" sz="6500" dirty="0" err="1" smtClean="0"/>
              <a:t>fintech</a:t>
            </a:r>
            <a:r>
              <a:rPr lang="en-GB" sz="6500" dirty="0" smtClean="0"/>
              <a:t> applications expand right across the Global South. </a:t>
            </a:r>
          </a:p>
          <a:p>
            <a:endParaRPr lang="en-GB" sz="6500" dirty="0" smtClean="0"/>
          </a:p>
          <a:p>
            <a:r>
              <a:rPr lang="en-GB" sz="6500" dirty="0" smtClean="0"/>
              <a:t>Global poverty, it was said, was on its way, finally, to becoming part of history.</a:t>
            </a:r>
          </a:p>
        </p:txBody>
      </p:sp>
    </p:spTree>
    <p:extLst>
      <p:ext uri="{BB962C8B-B14F-4D97-AF65-F5344CB8AC3E}">
        <p14:creationId xmlns:p14="http://schemas.microsoft.com/office/powerpoint/2010/main" val="84421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49" y="0"/>
            <a:ext cx="8683625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But is this 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7638"/>
            <a:ext cx="9144000" cy="52816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with many new innovations, fintech has led to many positive initial benefits being enjoyed by the Global Poor which the </a:t>
            </a:r>
            <a:r>
              <a:rPr lang="en-US" sz="2400" dirty="0" err="1" smtClean="0"/>
              <a:t>fintech</a:t>
            </a:r>
            <a:r>
              <a:rPr lang="en-US" sz="2400" dirty="0" smtClean="0"/>
              <a:t> literature celebrates without any caveats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As time has gone on, however, the initial gains accruing to the global poor are increasingly being swamped by the downsides linked to the fact that </a:t>
            </a:r>
            <a:r>
              <a:rPr lang="en-US" sz="2400" dirty="0" err="1" smtClean="0"/>
              <a:t>fintech</a:t>
            </a:r>
            <a:r>
              <a:rPr lang="en-US" sz="2400" dirty="0" smtClean="0"/>
              <a:t> is now an </a:t>
            </a:r>
            <a:r>
              <a:rPr lang="en-US" sz="2400" b="1" dirty="0" smtClean="0"/>
              <a:t>investor-driven </a:t>
            </a:r>
            <a:r>
              <a:rPr lang="en-US" sz="2400" dirty="0" smtClean="0"/>
              <a:t>phenomenon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We can identify at least </a:t>
            </a:r>
            <a:r>
              <a:rPr lang="en-US" sz="2400" b="1" dirty="0" smtClean="0"/>
              <a:t>six</a:t>
            </a:r>
            <a:r>
              <a:rPr lang="en-US" sz="2400" dirty="0" smtClean="0"/>
              <a:t> major downsides to the investor-driven </a:t>
            </a:r>
            <a:r>
              <a:rPr lang="en-US" sz="2400" dirty="0" err="1" smtClean="0"/>
              <a:t>fintech</a:t>
            </a:r>
            <a:r>
              <a:rPr lang="en-US" sz="2400" dirty="0" smtClean="0"/>
              <a:t> model: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89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i="1" dirty="0" smtClean="0"/>
              <a:t>1. Investor</a:t>
            </a:r>
            <a:r>
              <a:rPr lang="en-GB" sz="3600" i="1" dirty="0"/>
              <a:t>-driven </a:t>
            </a:r>
            <a:r>
              <a:rPr lang="en-GB" sz="3600" i="1" dirty="0" err="1"/>
              <a:t>fintech</a:t>
            </a:r>
            <a:r>
              <a:rPr lang="en-GB" sz="3600" i="1" dirty="0"/>
              <a:t> is helping to create destructive local labour market dynamics</a:t>
            </a:r>
            <a:r>
              <a:rPr lang="en-GB" sz="3600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9" y="1417638"/>
            <a:ext cx="8874125" cy="5297487"/>
          </a:xfrm>
        </p:spPr>
        <p:txBody>
          <a:bodyPr>
            <a:normAutofit fontScale="47500" lnSpcReduction="20000"/>
          </a:bodyPr>
          <a:lstStyle/>
          <a:p>
            <a:r>
              <a:rPr lang="en-GB" sz="3400" dirty="0" smtClean="0"/>
              <a:t>Policy of ‘mass entrepreneurship’ evolved from 1960s and SAPs, compounded by the </a:t>
            </a:r>
            <a:r>
              <a:rPr lang="en-GB" sz="3400" dirty="0"/>
              <a:t>'bricks and mortar' microcredit model </a:t>
            </a:r>
            <a:r>
              <a:rPr lang="en-GB" sz="3400" dirty="0" smtClean="0"/>
              <a:t>in </a:t>
            </a:r>
            <a:r>
              <a:rPr lang="en-GB" sz="3400" dirty="0"/>
              <a:t>1</a:t>
            </a:r>
            <a:r>
              <a:rPr lang="en-GB" sz="3400" dirty="0" smtClean="0"/>
              <a:t>980s making it even easier, quicker </a:t>
            </a:r>
            <a:r>
              <a:rPr lang="en-GB" sz="3400" dirty="0"/>
              <a:t>and </a:t>
            </a:r>
            <a:r>
              <a:rPr lang="en-GB" sz="3400" dirty="0" smtClean="0"/>
              <a:t>cheaper </a:t>
            </a:r>
            <a:r>
              <a:rPr lang="en-GB" sz="3400" dirty="0"/>
              <a:t>for the global poor to access as much microcredit as they need in order to engage in a range of petty business </a:t>
            </a:r>
            <a:r>
              <a:rPr lang="en-GB" sz="3400" dirty="0" smtClean="0"/>
              <a:t>activities</a:t>
            </a:r>
          </a:p>
          <a:p>
            <a:endParaRPr lang="en-GB" sz="3400" dirty="0"/>
          </a:p>
          <a:p>
            <a:r>
              <a:rPr lang="en-GB" sz="3400" dirty="0" smtClean="0"/>
              <a:t>But results of this ‘mass entrepreneurship’ experiment </a:t>
            </a:r>
            <a:r>
              <a:rPr lang="en-GB" sz="3400" dirty="0" smtClean="0"/>
              <a:t>have been largely negative </a:t>
            </a:r>
            <a:r>
              <a:rPr lang="en-GB" sz="3400" dirty="0" smtClean="0"/>
              <a:t>(Bateman </a:t>
            </a:r>
            <a:r>
              <a:rPr lang="en-GB" sz="3400" dirty="0" smtClean="0"/>
              <a:t>2010; Bateman and Chang, 2012; </a:t>
            </a:r>
            <a:r>
              <a:rPr lang="en-GB" sz="3400" dirty="0" err="1" smtClean="0"/>
              <a:t>Mader</a:t>
            </a:r>
            <a:r>
              <a:rPr lang="en-GB" sz="3400" dirty="0" smtClean="0"/>
              <a:t>, 2015; Bateman, </a:t>
            </a:r>
            <a:r>
              <a:rPr lang="en-GB" sz="3400" dirty="0" err="1" smtClean="0"/>
              <a:t>Blankenburg</a:t>
            </a:r>
            <a:r>
              <a:rPr lang="en-GB" sz="3400" dirty="0" smtClean="0"/>
              <a:t> and </a:t>
            </a:r>
            <a:r>
              <a:rPr lang="en-GB" sz="3400" dirty="0" err="1" smtClean="0"/>
              <a:t>Kozul</a:t>
            </a:r>
            <a:r>
              <a:rPr lang="en-GB" sz="3400" dirty="0" smtClean="0"/>
              <a:t>-Wright, 2019)</a:t>
            </a:r>
            <a:endParaRPr lang="en-GB" sz="3400" dirty="0" smtClean="0"/>
          </a:p>
          <a:p>
            <a:pPr marL="0" indent="0">
              <a:buNone/>
            </a:pPr>
            <a:endParaRPr lang="en-GB" sz="3400" dirty="0"/>
          </a:p>
          <a:p>
            <a:pPr lvl="1"/>
            <a:r>
              <a:rPr lang="en-GB" sz="3400" dirty="0" smtClean="0"/>
              <a:t>Creates higher levels of entry, but also higher exit </a:t>
            </a:r>
            <a:r>
              <a:rPr lang="mr-IN" sz="3400" dirty="0" smtClean="0"/>
              <a:t>–</a:t>
            </a:r>
            <a:r>
              <a:rPr lang="en-GB" sz="3400" dirty="0" smtClean="0"/>
              <a:t> ‘churn’ </a:t>
            </a:r>
            <a:r>
              <a:rPr lang="mr-IN" sz="3400" dirty="0" smtClean="0"/>
              <a:t>–</a:t>
            </a:r>
            <a:r>
              <a:rPr lang="en-GB" sz="3400" dirty="0" smtClean="0"/>
              <a:t> leaving many individuals worse off (loss of any initial gains, </a:t>
            </a:r>
            <a:r>
              <a:rPr lang="en-GB" sz="3400" dirty="0" smtClean="0"/>
              <a:t>loss </a:t>
            </a:r>
            <a:r>
              <a:rPr lang="en-GB" sz="3400" dirty="0" smtClean="0"/>
              <a:t>of collateral and savings, reputational loss, </a:t>
            </a:r>
            <a:r>
              <a:rPr lang="en-GB" sz="3400" dirty="0" err="1" smtClean="0"/>
              <a:t>etc</a:t>
            </a:r>
            <a:r>
              <a:rPr lang="en-GB" sz="3400" dirty="0" smtClean="0"/>
              <a:t>)</a:t>
            </a:r>
          </a:p>
          <a:p>
            <a:endParaRPr lang="en-GB" sz="3400" dirty="0"/>
          </a:p>
          <a:p>
            <a:pPr lvl="1"/>
            <a:r>
              <a:rPr lang="en-GB" sz="3400" dirty="0"/>
              <a:t>D</a:t>
            </a:r>
            <a:r>
              <a:rPr lang="en-GB" sz="3400" dirty="0" smtClean="0"/>
              <a:t>ownward pressure on average incomes affects new entrants and incumbents equally </a:t>
            </a:r>
          </a:p>
          <a:p>
            <a:endParaRPr lang="en-GB" sz="3400" dirty="0"/>
          </a:p>
          <a:p>
            <a:pPr lvl="1"/>
            <a:r>
              <a:rPr lang="en-GB" sz="3400" dirty="0" smtClean="0"/>
              <a:t>Other anti-social impacts such as worse working conditions, turf wars, social violence, crime, intensified hours </a:t>
            </a:r>
            <a:r>
              <a:rPr lang="en-GB" sz="3400" dirty="0" smtClean="0"/>
              <a:t>worked (Davis, 2006)</a:t>
            </a:r>
            <a:endParaRPr lang="en-GB" sz="3400" dirty="0" smtClean="0"/>
          </a:p>
          <a:p>
            <a:endParaRPr lang="en-GB" sz="3400" dirty="0"/>
          </a:p>
          <a:p>
            <a:pPr lvl="1"/>
            <a:r>
              <a:rPr lang="en-GB" sz="3400" dirty="0" smtClean="0"/>
              <a:t>Uses </a:t>
            </a:r>
            <a:r>
              <a:rPr lang="en-GB" sz="3400" dirty="0" smtClean="0"/>
              <a:t>capital and effort that </a:t>
            </a:r>
            <a:r>
              <a:rPr lang="en-GB" sz="3400" dirty="0" smtClean="0"/>
              <a:t>could be better utilised by formal </a:t>
            </a:r>
            <a:r>
              <a:rPr lang="en-GB" sz="3400" dirty="0" smtClean="0"/>
              <a:t>SMEs (Antonioni and Chang, 2021)</a:t>
            </a:r>
            <a:endParaRPr lang="en-GB" sz="3400" dirty="0" smtClean="0"/>
          </a:p>
          <a:p>
            <a:pPr marL="0" indent="0">
              <a:buNone/>
            </a:pPr>
            <a:endParaRPr lang="en-GB" sz="3400" dirty="0" smtClean="0"/>
          </a:p>
          <a:p>
            <a:r>
              <a:rPr lang="en-GB" sz="3400" dirty="0"/>
              <a:t>By </a:t>
            </a:r>
            <a:r>
              <a:rPr lang="en-GB" sz="3400" dirty="0" smtClean="0"/>
              <a:t>now seeking </a:t>
            </a:r>
            <a:r>
              <a:rPr lang="en-GB" sz="3400" dirty="0" smtClean="0"/>
              <a:t>to provide </a:t>
            </a:r>
            <a:r>
              <a:rPr lang="en-GB" sz="3400" dirty="0"/>
              <a:t>massive </a:t>
            </a:r>
            <a:r>
              <a:rPr lang="en-GB" sz="3400" b="1" dirty="0"/>
              <a:t>ADDITIONAL</a:t>
            </a:r>
            <a:r>
              <a:rPr lang="en-GB" sz="3400" dirty="0"/>
              <a:t> quantities of </a:t>
            </a:r>
            <a:r>
              <a:rPr lang="en-GB" sz="3400" dirty="0" smtClean="0"/>
              <a:t>digital microcredit</a:t>
            </a:r>
            <a:r>
              <a:rPr lang="en-GB" sz="3400" dirty="0"/>
              <a:t>, </a:t>
            </a:r>
            <a:r>
              <a:rPr lang="en-GB" sz="3400" dirty="0" smtClean="0"/>
              <a:t>the global fintech sector is </a:t>
            </a:r>
            <a:r>
              <a:rPr lang="en-GB" sz="3400" dirty="0"/>
              <a:t>exacerbating a deteriorating situation in </a:t>
            </a:r>
            <a:r>
              <a:rPr lang="en-GB" sz="3400" dirty="0" smtClean="0"/>
              <a:t>already </a:t>
            </a:r>
            <a:r>
              <a:rPr lang="en-GB" sz="3400" dirty="0" smtClean="0"/>
              <a:t>saturated </a:t>
            </a:r>
            <a:r>
              <a:rPr lang="en-GB" sz="3400" dirty="0"/>
              <a:t>local </a:t>
            </a:r>
            <a:r>
              <a:rPr lang="en-GB" sz="3400" dirty="0" smtClean="0"/>
              <a:t>economies</a:t>
            </a:r>
            <a:endParaRPr lang="en-GB" sz="3400" dirty="0"/>
          </a:p>
          <a:p>
            <a:endParaRPr lang="en-GB" sz="3400" dirty="0" smtClean="0"/>
          </a:p>
          <a:p>
            <a:r>
              <a:rPr lang="en-GB" sz="3400" dirty="0" smtClean="0"/>
              <a:t>The emerging ‘let them eat digital microcredit’ approach is thus not going to address the problem of global poverty</a:t>
            </a:r>
            <a:r>
              <a:rPr lang="en-GB" sz="3400" b="1" dirty="0" smtClean="0"/>
              <a:t>, but will actually intensify the problem it purports to solve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1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i="1" dirty="0" smtClean="0"/>
              <a:t>2</a:t>
            </a:r>
            <a:r>
              <a:rPr lang="en-GB" sz="3200" i="1" dirty="0"/>
              <a:t>.</a:t>
            </a:r>
            <a:r>
              <a:rPr lang="en-GB" sz="3200" dirty="0"/>
              <a:t> </a:t>
            </a:r>
            <a:r>
              <a:rPr lang="en-GB" sz="3200" i="1" dirty="0"/>
              <a:t>Investor-driven </a:t>
            </a:r>
            <a:r>
              <a:rPr lang="en-GB" sz="3200" i="1" dirty="0" err="1"/>
              <a:t>fintech</a:t>
            </a:r>
            <a:r>
              <a:rPr lang="en-GB" sz="3200" i="1" dirty="0"/>
              <a:t> based SME lending models are 'anti-developmental'</a:t>
            </a:r>
            <a:r>
              <a:rPr lang="en-GB" sz="3200" dirty="0"/>
              <a:t/>
            </a:r>
            <a:br>
              <a:rPr lang="en-GB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38250"/>
            <a:ext cx="9144000" cy="5238751"/>
          </a:xfrm>
        </p:spPr>
        <p:txBody>
          <a:bodyPr>
            <a:noAutofit/>
          </a:bodyPr>
          <a:lstStyle/>
          <a:p>
            <a:r>
              <a:rPr lang="en-US" sz="1800" dirty="0" smtClean="0"/>
              <a:t>Rich body of evidence showing that developmentally effective SME lending is (1) crucial to sustainable economic development, and (2) based on building local relationships</a:t>
            </a:r>
            <a:r>
              <a:rPr lang="en-US" sz="1800" dirty="0"/>
              <a:t> </a:t>
            </a:r>
            <a:r>
              <a:rPr lang="en-US" sz="1800" dirty="0" smtClean="0"/>
              <a:t>and networking, quality infrastructure, cooperation and trust</a:t>
            </a:r>
          </a:p>
          <a:p>
            <a:endParaRPr lang="en-US" sz="1800" dirty="0"/>
          </a:p>
          <a:p>
            <a:r>
              <a:rPr lang="en-US" sz="1800" dirty="0" smtClean="0"/>
              <a:t>Successful SME development is NOT dependent on the </a:t>
            </a:r>
            <a:r>
              <a:rPr lang="en-US" sz="1800" b="1" dirty="0" smtClean="0"/>
              <a:t>QUANTITY</a:t>
            </a:r>
            <a:r>
              <a:rPr lang="en-US" sz="1800" dirty="0" smtClean="0"/>
              <a:t> of funds available to SMEs so much as the </a:t>
            </a:r>
            <a:r>
              <a:rPr lang="en-US" sz="1800" b="1" dirty="0" smtClean="0"/>
              <a:t>QUALITY</a:t>
            </a:r>
            <a:r>
              <a:rPr lang="en-US" sz="1800" dirty="0" smtClean="0"/>
              <a:t> of the eco-system in which they are dispersed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 smtClean="0"/>
              <a:t>Crowdfunder</a:t>
            </a:r>
            <a:r>
              <a:rPr lang="en-US" sz="1800" dirty="0" smtClean="0"/>
              <a:t> and P2P lending models, however, use their innovations (algorithmic scoring, machine learning, </a:t>
            </a:r>
            <a:r>
              <a:rPr lang="en-US" sz="1800" dirty="0" smtClean="0"/>
              <a:t>AI, social </a:t>
            </a:r>
            <a:r>
              <a:rPr lang="en-US" sz="1800" dirty="0" smtClean="0"/>
              <a:t>media use, </a:t>
            </a:r>
            <a:r>
              <a:rPr lang="en-US" sz="1800" dirty="0" err="1" smtClean="0"/>
              <a:t>etc</a:t>
            </a:r>
            <a:r>
              <a:rPr lang="en-US" sz="1800" dirty="0" smtClean="0"/>
              <a:t>) </a:t>
            </a:r>
            <a:r>
              <a:rPr lang="en-US" sz="1800" dirty="0" smtClean="0"/>
              <a:t>to </a:t>
            </a:r>
            <a:r>
              <a:rPr lang="en-US" sz="1800" dirty="0" smtClean="0"/>
              <a:t>find those SME clients</a:t>
            </a:r>
            <a:r>
              <a:rPr lang="en-US" sz="1800" b="1" dirty="0" smtClean="0"/>
              <a:t> capable of repaying high interest rate loans over the shortest time period of time: </a:t>
            </a:r>
            <a:r>
              <a:rPr lang="en-US" sz="1800" dirty="0" smtClean="0"/>
              <a:t>it is </a:t>
            </a:r>
            <a:r>
              <a:rPr lang="en-US" sz="1800" dirty="0" smtClean="0"/>
              <a:t>thus the </a:t>
            </a:r>
            <a:r>
              <a:rPr lang="en-US" sz="1800" dirty="0" smtClean="0"/>
              <a:t>apotheosis of Friedman’s </a:t>
            </a:r>
            <a:r>
              <a:rPr lang="en-US" sz="1800" dirty="0" smtClean="0"/>
              <a:t>core </a:t>
            </a:r>
            <a:r>
              <a:rPr lang="en-US" sz="1800" dirty="0" smtClean="0"/>
              <a:t>idea that ‘the only purpose of business to </a:t>
            </a:r>
            <a:r>
              <a:rPr lang="en-US" sz="1800" dirty="0" err="1" smtClean="0"/>
              <a:t>maximise</a:t>
            </a:r>
            <a:r>
              <a:rPr lang="en-US" sz="1800" dirty="0" smtClean="0"/>
              <a:t> profits’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/>
              <a:t>C</a:t>
            </a:r>
            <a:r>
              <a:rPr lang="en-US" sz="1800" dirty="0" err="1" smtClean="0"/>
              <a:t>rowdfunder</a:t>
            </a:r>
            <a:r>
              <a:rPr lang="en-US" sz="1800" dirty="0" smtClean="0"/>
              <a:t> lenders </a:t>
            </a:r>
            <a:r>
              <a:rPr lang="en-US" sz="1800" dirty="0" smtClean="0"/>
              <a:t>have no </a:t>
            </a:r>
            <a:r>
              <a:rPr lang="en-US" sz="1800" dirty="0" smtClean="0"/>
              <a:t>capacity or interest to identify, fund and support growth-oriented SMEs (for example, where break-even points are several years into the distance)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Crowdfunder</a:t>
            </a:r>
            <a:r>
              <a:rPr lang="en-US" sz="1800" dirty="0" smtClean="0"/>
              <a:t> </a:t>
            </a:r>
            <a:r>
              <a:rPr lang="en-US" sz="1800" dirty="0"/>
              <a:t>lending </a:t>
            </a:r>
            <a:r>
              <a:rPr lang="en-US" sz="1800" dirty="0" smtClean="0"/>
              <a:t>is simply way </a:t>
            </a:r>
            <a:r>
              <a:rPr lang="en-US" sz="1800" dirty="0"/>
              <a:t>for the lender to </a:t>
            </a:r>
            <a:r>
              <a:rPr lang="en-US" sz="1800" dirty="0" smtClean="0"/>
              <a:t>better </a:t>
            </a:r>
            <a:r>
              <a:rPr lang="en-US" sz="1800" dirty="0" err="1" smtClean="0"/>
              <a:t>maximise</a:t>
            </a:r>
            <a:r>
              <a:rPr lang="en-US" sz="1800" dirty="0"/>
              <a:t> </a:t>
            </a:r>
            <a:r>
              <a:rPr lang="en-US" sz="1800" dirty="0" smtClean="0"/>
              <a:t>profits: it is NOT going to promote sustainable development and, in fact, is likely to undermine this goal as the </a:t>
            </a:r>
            <a:r>
              <a:rPr lang="en-US" sz="1800" b="1" dirty="0" smtClean="0"/>
              <a:t>wrong type </a:t>
            </a:r>
            <a:r>
              <a:rPr lang="en-US" sz="1800" dirty="0" smtClean="0"/>
              <a:t>of ‘here today and gone tomorrow’ SMEs are supported. </a:t>
            </a:r>
          </a:p>
          <a:p>
            <a:pPr marL="0" indent="0"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68989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1884</Words>
  <Application>Microsoft Macintosh PowerPoint</Application>
  <PresentationFormat>On-screen Show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                </vt:lpstr>
      <vt:lpstr>A definition</vt:lpstr>
      <vt:lpstr>It’s a major new innovation</vt:lpstr>
      <vt:lpstr>Viability of four basic financial services verified</vt:lpstr>
      <vt:lpstr>But only one governance model of fintech emerges: the ‘investor-driven’ fintech model</vt:lpstr>
      <vt:lpstr>  Fintech begins to create huge excitement in the international development community  </vt:lpstr>
      <vt:lpstr>But is this what happens?</vt:lpstr>
      <vt:lpstr>1. Investor-driven fintech is helping to create destructive local labour market dynamics  </vt:lpstr>
      <vt:lpstr>2. Investor-driven fintech based SME lending models are 'anti-developmental' </vt:lpstr>
      <vt:lpstr>3. Investor-driven fintechs undermine social solidarity networks  </vt:lpstr>
      <vt:lpstr>4. Investor-driven fintech exacerbates existing over-indebtedness in the Global South  </vt:lpstr>
      <vt:lpstr>5. Investor-driven fintech helps create a criminogenic environment  </vt:lpstr>
      <vt:lpstr>6. Investor-driven fintech is a form of  'digital extractivism' </vt:lpstr>
      <vt:lpstr>The secret to the success of fintech is ‘sincerity’: once you can fake this, you have got it made </vt:lpstr>
      <vt:lpstr>Conclusion: investor-driven fintech is an ‘anti-development’ intervention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            </dc:title>
  <dc:creator>milford bateman</dc:creator>
  <cp:lastModifiedBy>milford joseph bateman</cp:lastModifiedBy>
  <cp:revision>110</cp:revision>
  <dcterms:created xsi:type="dcterms:W3CDTF">2021-09-12T08:24:09Z</dcterms:created>
  <dcterms:modified xsi:type="dcterms:W3CDTF">2021-12-14T18:05:42Z</dcterms:modified>
</cp:coreProperties>
</file>